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64592"/>
            <a:ext cx="11640312" cy="1078992"/>
          </a:xfrm>
          <a:prstGeom prst="rect">
            <a:avLst/>
          </a:prstGeom>
          <a:solidFill>
            <a:srgbClr val="CCFBF1"/>
          </a:solidFill>
          <a:ln w="12700">
            <a:solidFill>
              <a:srgbClr val="0F766E"/>
            </a:solidFill>
            <a:prstDash val="dash"/>
          </a:ln>
        </p:spPr>
      </p:sp>
      <p:sp>
        <p:nvSpPr>
          <p:cNvPr id="3" name="Shape 1"/>
          <p:cNvSpPr/>
          <p:nvPr/>
        </p:nvSpPr>
        <p:spPr>
          <a:xfrm>
            <a:off x="457200" y="384048"/>
            <a:ext cx="73152" cy="457200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47472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0F172A"/>
                </a:solidFill>
                <a:latin typeface="M PLUS 1p" pitchFamily="34" charset="0"/>
                <a:ea typeface="M PLUS 1p" pitchFamily="34" charset="-122"/>
                <a:cs typeface="M PLUS 1p" pitchFamily="34" charset="-120"/>
              </a:rPr>
              <a:t>コスト推移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58368" y="822960"/>
            <a:ext cx="7315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M PLUS 1p" pitchFamily="34" charset="0"/>
                <a:ea typeface="M PLUS 1p" pitchFamily="34" charset="-122"/>
                <a:cs typeface="M PLUS 1p" pitchFamily="34" charset="-120"/>
              </a:rPr>
              <a:t>各スライドのタイトルは OptSight が上部に自動表示します。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9720072" y="347472"/>
            <a:ext cx="19202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dash"/>
          </a:ln>
        </p:spPr>
      </p:sp>
      <p:sp>
        <p:nvSpPr>
          <p:cNvPr id="7" name="Text 5"/>
          <p:cNvSpPr/>
          <p:nvPr/>
        </p:nvSpPr>
        <p:spPr>
          <a:xfrm>
            <a:off x="9720072" y="347472"/>
            <a:ext cx="19202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M PLUS 1p" pitchFamily="34" charset="0"/>
                <a:ea typeface="M PLUS 1p" pitchFamily="34" charset="-122"/>
                <a:cs typeface="M PLUS 1p" pitchFamily="34" charset="-120"/>
              </a:rPr>
              <a:t>組織ロゴ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1417320"/>
            <a:ext cx="11274552" cy="5074920"/>
          </a:xfrm>
          <a:prstGeom prst="rect">
            <a:avLst/>
          </a:prstGeom>
          <a:solidFill>
            <a:srgbClr val="FFFFFF"/>
          </a:solidFill>
          <a:ln w="19050">
            <a:solidFill>
              <a:srgbClr val="0F766E"/>
            </a:solidFill>
            <a:prstDash val="dash"/>
          </a:ln>
        </p:spPr>
      </p:sp>
      <p:sp>
        <p:nvSpPr>
          <p:cNvPr id="9" name="Text 7"/>
          <p:cNvSpPr/>
          <p:nvPr/>
        </p:nvSpPr>
        <p:spPr>
          <a:xfrm>
            <a:off x="594360" y="1472184"/>
            <a:ext cx="110002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F766E"/>
                </a:solidFill>
                <a:latin typeface="M PLUS 1p" pitchFamily="34" charset="0"/>
                <a:ea typeface="M PLUS 1p" pitchFamily="34" charset="-122"/>
                <a:cs typeface="M PLUS 1p" pitchFamily="34" charset="-120"/>
              </a:rPr>
              <a:t>▼ OptSight 描画ゾーン  (x: 0.5–12.83in / y: 1.5–7.1in, 16:9)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914400" y="1737360"/>
            <a:ext cx="1036015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0F172A"/>
                </a:solidFill>
                <a:latin typeface="M PLUS 1p" pitchFamily="34" charset="0"/>
                <a:ea typeface="M PLUS 1p" pitchFamily="34" charset="-122"/>
                <a:cs typeface="M PLUS 1p" pitchFamily="34" charset="-120"/>
              </a:rPr>
              <a:t>OptSight 月次レポート テンプレート(雛形)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914400" y="2240280"/>
            <a:ext cx="103601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M PLUS 1p" pitchFamily="34" charset="0"/>
                <a:ea typeface="M PLUS 1p" pitchFamily="34" charset="-122"/>
                <a:cs typeface="M PLUS 1p" pitchFamily="34" charset="-120"/>
              </a:rPr>
              <a:t>このファイルを自組織向けに編集し、ダッシュボードの「レポート体裁テンプレート」からアップロードしてください。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914400" y="2752344"/>
            <a:ext cx="109728" cy="109728"/>
          </a:xfrm>
          <a:prstGeom prst="ellipse">
            <a:avLst/>
          </a:prstGeom>
          <a:solidFill>
            <a:srgbClr val="0F766E"/>
          </a:solidFill>
          <a:ln/>
        </p:spPr>
      </p:sp>
      <p:sp>
        <p:nvSpPr>
          <p:cNvPr id="13" name="Text 11"/>
          <p:cNvSpPr/>
          <p:nvPr/>
        </p:nvSpPr>
        <p:spPr>
          <a:xfrm>
            <a:off x="1170432" y="2697480"/>
            <a:ext cx="10085832" cy="51206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334155"/>
                </a:solidFill>
                <a:latin typeface="M PLUS 1p" pitchFamily="34" charset="0"/>
                <a:ea typeface="M PLUS 1p" pitchFamily="34" charset="-122"/>
                <a:cs typeface="M PLUS 1p" pitchFamily="34" charset="-120"/>
              </a:rPr>
              <a:t>上部 約1.5in(水色の帯)に OptSight が各スライドのタイトルを自動表示します。組織ロゴはこの帯の右側、または背景(スライドマスター)に配置してください。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914400" y="3319272"/>
            <a:ext cx="109728" cy="109728"/>
          </a:xfrm>
          <a:prstGeom prst="ellipse">
            <a:avLst/>
          </a:prstGeom>
          <a:solidFill>
            <a:srgbClr val="DC2626"/>
          </a:solidFill>
          <a:ln/>
        </p:spPr>
      </p:sp>
      <p:sp>
        <p:nvSpPr>
          <p:cNvPr id="15" name="Text 13"/>
          <p:cNvSpPr/>
          <p:nvPr/>
        </p:nvSpPr>
        <p:spPr>
          <a:xfrm>
            <a:off x="1170432" y="3264408"/>
            <a:ext cx="10085832" cy="51206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0" b="1" dirty="0">
                <a:solidFill>
                  <a:srgbClr val="DC2626"/>
                </a:solidFill>
                <a:latin typeface="M PLUS 1p" pitchFamily="34" charset="0"/>
                <a:ea typeface="M PLUS 1p" pitchFamily="34" charset="-122"/>
                <a:cs typeface="M PLUS 1p" pitchFamily="34" charset="-120"/>
              </a:rPr>
              <a:t>生成時、OptSight は下の破線ゾーン(本文)に表・グラフ・KPI を描画します。前景のロゴ・帯・図形をこのゾーン内に置かないでください(本文と重なります)。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914400" y="3886200"/>
            <a:ext cx="109728" cy="109728"/>
          </a:xfrm>
          <a:prstGeom prst="ellipse">
            <a:avLst/>
          </a:prstGeom>
          <a:solidFill>
            <a:srgbClr val="0F766E"/>
          </a:solidFill>
          <a:ln/>
        </p:spPr>
      </p:sp>
      <p:sp>
        <p:nvSpPr>
          <p:cNvPr id="17" name="Text 15"/>
          <p:cNvSpPr/>
          <p:nvPr/>
        </p:nvSpPr>
        <p:spPr>
          <a:xfrm>
            <a:off x="1170432" y="3831336"/>
            <a:ext cx="10085832" cy="51206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334155"/>
                </a:solidFill>
                <a:latin typeface="M PLUS 1p" pitchFamily="34" charset="0"/>
                <a:ea typeface="M PLUS 1p" pitchFamily="34" charset="-122"/>
                <a:cs typeface="M PLUS 1p" pitchFamily="34" charset="-120"/>
              </a:rPr>
              <a:t>ロゴ等の装飾は「スライドマスター」の背景に全面で淡く敷いてください。背景・マスター・テーマはレポートに引き継がれます。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914400" y="4453128"/>
            <a:ext cx="109728" cy="109728"/>
          </a:xfrm>
          <a:prstGeom prst="ellipse">
            <a:avLst/>
          </a:prstGeom>
          <a:solidFill>
            <a:srgbClr val="0F766E"/>
          </a:solidFill>
          <a:ln/>
        </p:spPr>
      </p:sp>
      <p:sp>
        <p:nvSpPr>
          <p:cNvPr id="19" name="Text 17"/>
          <p:cNvSpPr/>
          <p:nvPr/>
        </p:nvSpPr>
        <p:spPr>
          <a:xfrm>
            <a:off x="1170432" y="4398264"/>
            <a:ext cx="10085832" cy="51206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334155"/>
                </a:solidFill>
                <a:latin typeface="M PLUS 1p" pitchFamily="34" charset="0"/>
                <a:ea typeface="M PLUS 1p" pitchFamily="34" charset="-122"/>
                <a:cs typeface="M PLUS 1p" pitchFamily="34" charset="-120"/>
              </a:rPr>
              <a:t>ブランドカラーは [デザイン &gt; バリエーション &gt; 配色 &gt; 色のカスタマイズ &gt; アクセント1] を、フォントは [テーマのフォント(日本語)] を変更してください。OptSight が自動で読み取り反映します。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914400" y="5020056"/>
            <a:ext cx="109728" cy="109728"/>
          </a:xfrm>
          <a:prstGeom prst="ellipse">
            <a:avLst/>
          </a:prstGeom>
          <a:solidFill>
            <a:srgbClr val="0F766E"/>
          </a:solidFill>
          <a:ln/>
        </p:spPr>
      </p:sp>
      <p:sp>
        <p:nvSpPr>
          <p:cNvPr id="21" name="Text 19"/>
          <p:cNvSpPr/>
          <p:nvPr/>
        </p:nvSpPr>
        <p:spPr>
          <a:xfrm>
            <a:off x="1170432" y="4965192"/>
            <a:ext cx="10085832" cy="51206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334155"/>
                </a:solidFill>
                <a:latin typeface="M PLUS 1p" pitchFamily="34" charset="0"/>
                <a:ea typeface="M PLUS 1p" pitchFamily="34" charset="-122"/>
                <a:cs typeface="M PLUS 1p" pitchFamily="34" charset="-120"/>
              </a:rPr>
              <a:t>このガイドスライド自体はレポートには出力されません。生成時に OptSight の本文へ差し替わり、引き継がれるのはテーマ色・フォント・スライドマスター/背景だけです。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914400" y="5586984"/>
            <a:ext cx="109728" cy="109728"/>
          </a:xfrm>
          <a:prstGeom prst="ellipse">
            <a:avLst/>
          </a:prstGeom>
          <a:solidFill>
            <a:srgbClr val="0F766E"/>
          </a:solidFill>
          <a:ln/>
        </p:spPr>
      </p:sp>
      <p:sp>
        <p:nvSpPr>
          <p:cNvPr id="23" name="Text 21"/>
          <p:cNvSpPr/>
          <p:nvPr/>
        </p:nvSpPr>
        <p:spPr>
          <a:xfrm>
            <a:off x="1170432" y="5532120"/>
            <a:ext cx="10085832" cy="51206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334155"/>
                </a:solidFill>
                <a:latin typeface="M PLUS 1p" pitchFamily="34" charset="0"/>
                <a:ea typeface="M PLUS 1p" pitchFamily="34" charset="-122"/>
                <a:cs typeface="M PLUS 1p" pitchFamily="34" charset="-120"/>
              </a:rPr>
              <a:t>登録できるテンプレートは常に最新の1件のみです。再アップロードすると前のテンプレートは上書き・破棄されます。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F766E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 PLUS 1p"/>
        <a:ea typeface="M PLUS 1p"/>
        <a:cs typeface=""/>
      </a:majorFont>
      <a:minorFont>
        <a:latin typeface="M PLUS 1p"/>
        <a:ea typeface="M PLUS 1p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OptSight 月次レポート テンプレート(雛形)</dc:title>
  <dc:subject>PptxGenJS Presentation</dc:subject>
  <dc:creator>OptSight</dc:creator>
  <cp:lastModifiedBy>OptSight</cp:lastModifiedBy>
  <cp:revision>1</cp:revision>
  <dcterms:created xsi:type="dcterms:W3CDTF">2026-06-13T11:26:43Z</dcterms:created>
  <dcterms:modified xsi:type="dcterms:W3CDTF">2026-06-13T11:26:43Z</dcterms:modified>
</cp:coreProperties>
</file>